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a7527a86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a7527a86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40553bc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40553bc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d3a26e2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d3a26e2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e2fc73c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e2fc73c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02ac414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02ac414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08a40ba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08a40b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08a40bae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08a40ba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40553bc7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40553bc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40553bc7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40553bc7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4249c6d1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4249c6d1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4249c6d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4249c6d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08a40bae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08a40bae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08a40ba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08a40ba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19f85b3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19f85b3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4249c6d1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4249c6d1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4249c6d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e4249c6d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4249c6d1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4249c6d1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4249c6d1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e4249c6d1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4b94e55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4b94e55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4b94e55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4b94e55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f27d948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f27d948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f27d948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f27d948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a388326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a388326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a388326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a388326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a7527a8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a7527a8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2" Type="http://schemas.openxmlformats.org/officeDocument/2006/relationships/image" Target="../media/image40.png"/><Relationship Id="rId9" Type="http://schemas.openxmlformats.org/officeDocument/2006/relationships/image" Target="../media/image34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11" Type="http://schemas.openxmlformats.org/officeDocument/2006/relationships/image" Target="../media/image46.png"/><Relationship Id="rId10" Type="http://schemas.openxmlformats.org/officeDocument/2006/relationships/image" Target="../media/image40.png"/><Relationship Id="rId12" Type="http://schemas.openxmlformats.org/officeDocument/2006/relationships/image" Target="../media/image42.png"/><Relationship Id="rId9" Type="http://schemas.openxmlformats.org/officeDocument/2006/relationships/image" Target="../media/image37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11" Type="http://schemas.openxmlformats.org/officeDocument/2006/relationships/image" Target="../media/image46.png"/><Relationship Id="rId10" Type="http://schemas.openxmlformats.org/officeDocument/2006/relationships/image" Target="../media/image40.png"/><Relationship Id="rId12" Type="http://schemas.openxmlformats.org/officeDocument/2006/relationships/image" Target="../media/image42.png"/><Relationship Id="rId9" Type="http://schemas.openxmlformats.org/officeDocument/2006/relationships/image" Target="../media/image37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Relationship Id="rId7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12157" t="0"/>
          <a:stretch/>
        </p:blipFill>
        <p:spPr>
          <a:xfrm>
            <a:off x="446600" y="360575"/>
            <a:ext cx="4888724" cy="20843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32500" y="2484275"/>
            <a:ext cx="37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(a)</a:t>
            </a:r>
            <a:endParaRPr sz="900"/>
          </a:p>
        </p:txBody>
      </p:sp>
      <p:sp>
        <p:nvSpPr>
          <p:cNvPr id="56" name="Google Shape;56;p13"/>
          <p:cNvSpPr txBox="1"/>
          <p:nvPr/>
        </p:nvSpPr>
        <p:spPr>
          <a:xfrm>
            <a:off x="6283700" y="4205600"/>
            <a:ext cx="51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(b)</a:t>
            </a:r>
            <a:endParaRPr sz="9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363" y="2807375"/>
            <a:ext cx="3539474" cy="17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650" y="1173700"/>
            <a:ext cx="3177002" cy="294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704350" y="4528700"/>
            <a:ext cx="37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(c)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25" y="626150"/>
            <a:ext cx="2980327" cy="19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600" y="626150"/>
            <a:ext cx="3096727" cy="20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375" y="931575"/>
            <a:ext cx="1424300" cy="11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600" y="2917150"/>
            <a:ext cx="3096727" cy="20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050" y="3202275"/>
            <a:ext cx="1424300" cy="11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875" y="2934257"/>
            <a:ext cx="2980324" cy="200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1625"/>
            <a:ext cx="4268623" cy="272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500" y="872974"/>
            <a:ext cx="4268626" cy="277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600" y="1058575"/>
            <a:ext cx="1478926" cy="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252" y="582049"/>
            <a:ext cx="5903473" cy="36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50" y="1963764"/>
            <a:ext cx="978400" cy="176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8575" l="14409" r="11995" t="10143"/>
          <a:stretch/>
        </p:blipFill>
        <p:spPr>
          <a:xfrm>
            <a:off x="1285875" y="642950"/>
            <a:ext cx="5786449" cy="39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12470" l="11195" r="25553" t="11628"/>
          <a:stretch/>
        </p:blipFill>
        <p:spPr>
          <a:xfrm>
            <a:off x="1521400" y="2072450"/>
            <a:ext cx="1884774" cy="169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4">
            <a:alphaModFix/>
          </a:blip>
          <a:srcRect b="12226" l="13818" r="26490" t="13269"/>
          <a:stretch/>
        </p:blipFill>
        <p:spPr>
          <a:xfrm>
            <a:off x="3474809" y="2120350"/>
            <a:ext cx="1812078" cy="16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1817438" y="1764650"/>
            <a:ext cx="129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NNW Transfer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638788" y="1764650"/>
            <a:ext cx="148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NNW w/ SWA Transfer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5">
            <a:alphaModFix/>
          </a:blip>
          <a:srcRect b="12394" l="10473" r="26009" t="12626"/>
          <a:stretch/>
        </p:blipFill>
        <p:spPr>
          <a:xfrm>
            <a:off x="5269600" y="2134100"/>
            <a:ext cx="1884774" cy="1668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5445938" y="1764650"/>
            <a:ext cx="15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NNW w/ LCF Transfer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6">
            <a:alphaModFix/>
          </a:blip>
          <a:srcRect b="10956" l="13821" r="26601" t="13945"/>
          <a:stretch/>
        </p:blipFill>
        <p:spPr>
          <a:xfrm>
            <a:off x="7308900" y="2169975"/>
            <a:ext cx="1689299" cy="159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6">
            <a:alphaModFix/>
          </a:blip>
          <a:srcRect b="6765" l="75653" r="12687" t="9608"/>
          <a:stretch/>
        </p:blipFill>
        <p:spPr>
          <a:xfrm>
            <a:off x="1171800" y="2120350"/>
            <a:ext cx="280974" cy="15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7320775" y="1764650"/>
            <a:ext cx="168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NNW w/ LCF-coord Transfer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6765" l="75653" r="12687" t="9608"/>
          <a:stretch/>
        </p:blipFill>
        <p:spPr>
          <a:xfrm>
            <a:off x="8538250" y="2084738"/>
            <a:ext cx="280974" cy="15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7"/>
          <p:cNvGrpSpPr/>
          <p:nvPr/>
        </p:nvGrpSpPr>
        <p:grpSpPr>
          <a:xfrm>
            <a:off x="171000" y="1764650"/>
            <a:ext cx="8216901" cy="2267525"/>
            <a:chOff x="171000" y="1764650"/>
            <a:chExt cx="8216901" cy="2267525"/>
          </a:xfrm>
        </p:grpSpPr>
        <p:grpSp>
          <p:nvGrpSpPr>
            <p:cNvPr id="180" name="Google Shape;180;p27"/>
            <p:cNvGrpSpPr/>
            <p:nvPr/>
          </p:nvGrpSpPr>
          <p:grpSpPr>
            <a:xfrm>
              <a:off x="1852788" y="1764650"/>
              <a:ext cx="6535113" cy="1803801"/>
              <a:chOff x="1852788" y="1764650"/>
              <a:chExt cx="6535113" cy="1803801"/>
            </a:xfrm>
          </p:grpSpPr>
          <p:pic>
            <p:nvPicPr>
              <p:cNvPr id="181" name="Google Shape;181;p27"/>
              <p:cNvPicPr preferRelativeResize="0"/>
              <p:nvPr/>
            </p:nvPicPr>
            <p:blipFill rotWithShape="1">
              <a:blip r:embed="rId4">
                <a:alphaModFix/>
              </a:blip>
              <a:srcRect b="12470" l="11195" r="25553" t="11628"/>
              <a:stretch/>
            </p:blipFill>
            <p:spPr>
              <a:xfrm>
                <a:off x="1877075" y="2043550"/>
                <a:ext cx="1662901" cy="14965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27"/>
              <p:cNvPicPr preferRelativeResize="0"/>
              <p:nvPr/>
            </p:nvPicPr>
            <p:blipFill rotWithShape="1">
              <a:blip r:embed="rId5">
                <a:alphaModFix/>
              </a:blip>
              <a:srcRect b="12226" l="13818" r="26490" t="13269"/>
              <a:stretch/>
            </p:blipFill>
            <p:spPr>
              <a:xfrm>
                <a:off x="3604751" y="2112613"/>
                <a:ext cx="1555226" cy="14558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" name="Google Shape;183;p27"/>
              <p:cNvSpPr txBox="1"/>
              <p:nvPr/>
            </p:nvSpPr>
            <p:spPr>
              <a:xfrm>
                <a:off x="1852788" y="1764650"/>
                <a:ext cx="1292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7"/>
              <p:cNvSpPr txBox="1"/>
              <p:nvPr/>
            </p:nvSpPr>
            <p:spPr>
              <a:xfrm>
                <a:off x="3488463" y="1764650"/>
                <a:ext cx="1484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SWA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85" name="Google Shape;185;p27"/>
              <p:cNvPicPr preferRelativeResize="0"/>
              <p:nvPr/>
            </p:nvPicPr>
            <p:blipFill rotWithShape="1">
              <a:blip r:embed="rId6">
                <a:alphaModFix/>
              </a:blip>
              <a:srcRect b="12394" l="10473" r="26009" t="12626"/>
              <a:stretch/>
            </p:blipFill>
            <p:spPr>
              <a:xfrm>
                <a:off x="5159975" y="2103350"/>
                <a:ext cx="1644253" cy="14558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" name="Google Shape;186;p27"/>
              <p:cNvSpPr txBox="1"/>
              <p:nvPr/>
            </p:nvSpPr>
            <p:spPr>
              <a:xfrm>
                <a:off x="5079238" y="1764650"/>
                <a:ext cx="153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LCF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87" name="Google Shape;187;p27"/>
              <p:cNvPicPr preferRelativeResize="0"/>
              <p:nvPr/>
            </p:nvPicPr>
            <p:blipFill rotWithShape="1">
              <a:blip r:embed="rId3">
                <a:alphaModFix/>
              </a:blip>
              <a:srcRect b="10956" l="13821" r="26601" t="13945"/>
              <a:stretch/>
            </p:blipFill>
            <p:spPr>
              <a:xfrm>
                <a:off x="6855800" y="2116337"/>
                <a:ext cx="1532101" cy="14484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8" name="Google Shape;188;p27"/>
              <p:cNvSpPr txBox="1"/>
              <p:nvPr/>
            </p:nvSpPr>
            <p:spPr>
              <a:xfrm>
                <a:off x="6671125" y="1764650"/>
                <a:ext cx="168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LCF-coord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89" name="Google Shape;189;p27"/>
            <p:cNvPicPr preferRelativeResize="0"/>
            <p:nvPr/>
          </p:nvPicPr>
          <p:blipFill rotWithShape="1">
            <a:blip r:embed="rId7">
              <a:alphaModFix/>
            </a:blip>
            <a:srcRect b="10658" l="13147" r="26150" t="13641"/>
            <a:stretch/>
          </p:blipFill>
          <p:spPr>
            <a:xfrm>
              <a:off x="227273" y="2057900"/>
              <a:ext cx="1616176" cy="15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7"/>
            <p:cNvSpPr txBox="1"/>
            <p:nvPr/>
          </p:nvSpPr>
          <p:spPr>
            <a:xfrm>
              <a:off x="171000" y="1764650"/>
              <a:ext cx="145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Calibri"/>
                  <a:ea typeface="Calibri"/>
                  <a:cs typeface="Calibri"/>
                  <a:sym typeface="Calibri"/>
                </a:rPr>
                <a:t>Random Forest (Target Only)</a:t>
              </a:r>
              <a:endParaRPr b="1"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7"/>
            <p:cNvSpPr txBox="1"/>
            <p:nvPr/>
          </p:nvSpPr>
          <p:spPr>
            <a:xfrm>
              <a:off x="2952863" y="3693475"/>
              <a:ext cx="28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Annual Mean Prediction (East Source)</a:t>
              </a:r>
              <a:endParaRPr b="1" sz="10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6765" l="75653" r="12687" t="9608"/>
          <a:stretch/>
        </p:blipFill>
        <p:spPr>
          <a:xfrm>
            <a:off x="8517725" y="1701725"/>
            <a:ext cx="280974" cy="15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8"/>
          <p:cNvGrpSpPr/>
          <p:nvPr/>
        </p:nvGrpSpPr>
        <p:grpSpPr>
          <a:xfrm>
            <a:off x="108850" y="1434125"/>
            <a:ext cx="8193500" cy="2186325"/>
            <a:chOff x="108850" y="1434125"/>
            <a:chExt cx="8193500" cy="2186325"/>
          </a:xfrm>
        </p:grpSpPr>
        <p:pic>
          <p:nvPicPr>
            <p:cNvPr id="198" name="Google Shape;198;p28"/>
            <p:cNvPicPr preferRelativeResize="0"/>
            <p:nvPr/>
          </p:nvPicPr>
          <p:blipFill rotWithShape="1">
            <a:blip r:embed="rId4">
              <a:alphaModFix/>
            </a:blip>
            <a:srcRect b="11325" l="13097" r="25755" t="13571"/>
            <a:stretch/>
          </p:blipFill>
          <p:spPr>
            <a:xfrm>
              <a:off x="108850" y="1749801"/>
              <a:ext cx="1536699" cy="1415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8"/>
            <p:cNvSpPr txBox="1"/>
            <p:nvPr/>
          </p:nvSpPr>
          <p:spPr>
            <a:xfrm>
              <a:off x="108850" y="1434125"/>
              <a:ext cx="145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Calibri"/>
                  <a:ea typeface="Calibri"/>
                  <a:cs typeface="Calibri"/>
                  <a:sym typeface="Calibri"/>
                </a:rPr>
                <a:t>Random Forest (Target Only)</a:t>
              </a:r>
              <a:endParaRPr b="1"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" name="Google Shape;200;p28"/>
            <p:cNvGrpSpPr/>
            <p:nvPr/>
          </p:nvGrpSpPr>
          <p:grpSpPr>
            <a:xfrm>
              <a:off x="1744113" y="1434125"/>
              <a:ext cx="6558237" cy="1797211"/>
              <a:chOff x="1744113" y="1434125"/>
              <a:chExt cx="6558237" cy="1797211"/>
            </a:xfrm>
          </p:grpSpPr>
          <p:pic>
            <p:nvPicPr>
              <p:cNvPr id="201" name="Google Shape;201;p28"/>
              <p:cNvPicPr preferRelativeResize="0"/>
              <p:nvPr/>
            </p:nvPicPr>
            <p:blipFill rotWithShape="1">
              <a:blip r:embed="rId5">
                <a:alphaModFix/>
              </a:blip>
              <a:srcRect b="11925" l="13256" r="26265" t="12976"/>
              <a:stretch/>
            </p:blipFill>
            <p:spPr>
              <a:xfrm>
                <a:off x="1744125" y="1741937"/>
                <a:ext cx="1536699" cy="14311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28"/>
              <p:cNvPicPr preferRelativeResize="0"/>
              <p:nvPr/>
            </p:nvPicPr>
            <p:blipFill rotWithShape="1">
              <a:blip r:embed="rId6">
                <a:alphaModFix/>
              </a:blip>
              <a:srcRect b="12927" l="12761" r="26001" t="12905"/>
              <a:stretch/>
            </p:blipFill>
            <p:spPr>
              <a:xfrm>
                <a:off x="3379400" y="1741937"/>
                <a:ext cx="1575533" cy="1431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" name="Google Shape;203;p28"/>
              <p:cNvPicPr preferRelativeResize="0"/>
              <p:nvPr/>
            </p:nvPicPr>
            <p:blipFill rotWithShape="1">
              <a:blip r:embed="rId7">
                <a:alphaModFix/>
              </a:blip>
              <a:srcRect b="10957" l="13170" r="25969" t="12735"/>
              <a:stretch/>
            </p:blipFill>
            <p:spPr>
              <a:xfrm>
                <a:off x="5053500" y="1749800"/>
                <a:ext cx="1575525" cy="14815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28"/>
              <p:cNvPicPr preferRelativeResize="0"/>
              <p:nvPr/>
            </p:nvPicPr>
            <p:blipFill rotWithShape="1">
              <a:blip r:embed="rId8">
                <a:alphaModFix/>
              </a:blip>
              <a:srcRect b="12149" l="13710" r="26934" t="13495"/>
              <a:stretch/>
            </p:blipFill>
            <p:spPr>
              <a:xfrm>
                <a:off x="6727600" y="1787600"/>
                <a:ext cx="1536699" cy="1443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" name="Google Shape;205;p28"/>
              <p:cNvSpPr txBox="1"/>
              <p:nvPr/>
            </p:nvSpPr>
            <p:spPr>
              <a:xfrm>
                <a:off x="1744113" y="1434125"/>
                <a:ext cx="1292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8"/>
              <p:cNvSpPr txBox="1"/>
              <p:nvPr/>
            </p:nvSpPr>
            <p:spPr>
              <a:xfrm>
                <a:off x="3345188" y="1434125"/>
                <a:ext cx="1484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SWA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8"/>
              <p:cNvSpPr txBox="1"/>
              <p:nvPr/>
            </p:nvSpPr>
            <p:spPr>
              <a:xfrm>
                <a:off x="4997163" y="1434125"/>
                <a:ext cx="153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LCF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28"/>
              <p:cNvSpPr txBox="1"/>
              <p:nvPr/>
            </p:nvSpPr>
            <p:spPr>
              <a:xfrm>
                <a:off x="6613050" y="1434125"/>
                <a:ext cx="168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LCF-coord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28"/>
            <p:cNvSpPr txBox="1"/>
            <p:nvPr/>
          </p:nvSpPr>
          <p:spPr>
            <a:xfrm>
              <a:off x="2898113" y="3281750"/>
              <a:ext cx="28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Summer</a:t>
              </a:r>
              <a:r>
                <a:rPr b="1" lang="en" sz="1000"/>
                <a:t> Mean Prediction (East Source)</a:t>
              </a:r>
              <a:endParaRPr b="1" sz="10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9"/>
          <p:cNvGrpSpPr/>
          <p:nvPr/>
        </p:nvGrpSpPr>
        <p:grpSpPr>
          <a:xfrm>
            <a:off x="314625" y="304225"/>
            <a:ext cx="8216901" cy="2282825"/>
            <a:chOff x="171000" y="1764650"/>
            <a:chExt cx="8216901" cy="2282825"/>
          </a:xfrm>
        </p:grpSpPr>
        <p:grpSp>
          <p:nvGrpSpPr>
            <p:cNvPr id="215" name="Google Shape;215;p29"/>
            <p:cNvGrpSpPr/>
            <p:nvPr/>
          </p:nvGrpSpPr>
          <p:grpSpPr>
            <a:xfrm>
              <a:off x="1852788" y="1764650"/>
              <a:ext cx="6535113" cy="1803801"/>
              <a:chOff x="1852788" y="1764650"/>
              <a:chExt cx="6535113" cy="1803801"/>
            </a:xfrm>
          </p:grpSpPr>
          <p:pic>
            <p:nvPicPr>
              <p:cNvPr id="216" name="Google Shape;216;p29"/>
              <p:cNvPicPr preferRelativeResize="0"/>
              <p:nvPr/>
            </p:nvPicPr>
            <p:blipFill rotWithShape="1">
              <a:blip r:embed="rId3">
                <a:alphaModFix/>
              </a:blip>
              <a:srcRect b="12470" l="11195" r="25553" t="11628"/>
              <a:stretch/>
            </p:blipFill>
            <p:spPr>
              <a:xfrm>
                <a:off x="1877075" y="2043550"/>
                <a:ext cx="1662901" cy="14965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Google Shape;217;p29"/>
              <p:cNvPicPr preferRelativeResize="0"/>
              <p:nvPr/>
            </p:nvPicPr>
            <p:blipFill rotWithShape="1">
              <a:blip r:embed="rId4">
                <a:alphaModFix/>
              </a:blip>
              <a:srcRect b="12226" l="13818" r="26490" t="13269"/>
              <a:stretch/>
            </p:blipFill>
            <p:spPr>
              <a:xfrm>
                <a:off x="3604751" y="2112613"/>
                <a:ext cx="1555226" cy="14558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" name="Google Shape;218;p29"/>
              <p:cNvSpPr txBox="1"/>
              <p:nvPr/>
            </p:nvSpPr>
            <p:spPr>
              <a:xfrm>
                <a:off x="1852788" y="1764650"/>
                <a:ext cx="1292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9"/>
              <p:cNvSpPr txBox="1"/>
              <p:nvPr/>
            </p:nvSpPr>
            <p:spPr>
              <a:xfrm>
                <a:off x="3488463" y="1764650"/>
                <a:ext cx="1484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SWA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20" name="Google Shape;220;p29"/>
              <p:cNvPicPr preferRelativeResize="0"/>
              <p:nvPr/>
            </p:nvPicPr>
            <p:blipFill rotWithShape="1">
              <a:blip r:embed="rId5">
                <a:alphaModFix/>
              </a:blip>
              <a:srcRect b="12394" l="10473" r="26009" t="12626"/>
              <a:stretch/>
            </p:blipFill>
            <p:spPr>
              <a:xfrm>
                <a:off x="5159975" y="2103350"/>
                <a:ext cx="1644253" cy="14558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Google Shape;221;p29"/>
              <p:cNvSpPr txBox="1"/>
              <p:nvPr/>
            </p:nvSpPr>
            <p:spPr>
              <a:xfrm>
                <a:off x="5079238" y="1764650"/>
                <a:ext cx="153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LCF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22" name="Google Shape;222;p29"/>
              <p:cNvPicPr preferRelativeResize="0"/>
              <p:nvPr/>
            </p:nvPicPr>
            <p:blipFill rotWithShape="1">
              <a:blip r:embed="rId6">
                <a:alphaModFix/>
              </a:blip>
              <a:srcRect b="10956" l="13821" r="26601" t="13945"/>
              <a:stretch/>
            </p:blipFill>
            <p:spPr>
              <a:xfrm>
                <a:off x="6855800" y="2116337"/>
                <a:ext cx="1532101" cy="14484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3" name="Google Shape;223;p29"/>
              <p:cNvSpPr txBox="1"/>
              <p:nvPr/>
            </p:nvSpPr>
            <p:spPr>
              <a:xfrm>
                <a:off x="6671125" y="1764650"/>
                <a:ext cx="168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LCF-coord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24" name="Google Shape;224;p29"/>
            <p:cNvPicPr preferRelativeResize="0"/>
            <p:nvPr/>
          </p:nvPicPr>
          <p:blipFill rotWithShape="1">
            <a:blip r:embed="rId7">
              <a:alphaModFix/>
            </a:blip>
            <a:srcRect b="10658" l="13147" r="26150" t="13641"/>
            <a:stretch/>
          </p:blipFill>
          <p:spPr>
            <a:xfrm>
              <a:off x="227273" y="2057900"/>
              <a:ext cx="1616176" cy="15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9"/>
            <p:cNvSpPr txBox="1"/>
            <p:nvPr/>
          </p:nvSpPr>
          <p:spPr>
            <a:xfrm>
              <a:off x="171000" y="1764650"/>
              <a:ext cx="145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Calibri"/>
                  <a:ea typeface="Calibri"/>
                  <a:cs typeface="Calibri"/>
                  <a:sym typeface="Calibri"/>
                </a:rPr>
                <a:t>Random Forest (Target Only)</a:t>
              </a:r>
              <a:endParaRPr b="1"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9"/>
            <p:cNvSpPr txBox="1"/>
            <p:nvPr/>
          </p:nvSpPr>
          <p:spPr>
            <a:xfrm>
              <a:off x="2667525" y="3693475"/>
              <a:ext cx="3392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Annual Mean Prediction (East Source)</a:t>
              </a:r>
              <a:endParaRPr b="1" sz="1100"/>
            </a:p>
          </p:txBody>
        </p:sp>
      </p:grpSp>
      <p:grpSp>
        <p:nvGrpSpPr>
          <p:cNvPr id="227" name="Google Shape;227;p29"/>
          <p:cNvGrpSpPr/>
          <p:nvPr/>
        </p:nvGrpSpPr>
        <p:grpSpPr>
          <a:xfrm>
            <a:off x="430900" y="2647000"/>
            <a:ext cx="8193500" cy="2201625"/>
            <a:chOff x="108850" y="1434125"/>
            <a:chExt cx="8193500" cy="2201625"/>
          </a:xfrm>
        </p:grpSpPr>
        <p:pic>
          <p:nvPicPr>
            <p:cNvPr id="228" name="Google Shape;228;p29"/>
            <p:cNvPicPr preferRelativeResize="0"/>
            <p:nvPr/>
          </p:nvPicPr>
          <p:blipFill rotWithShape="1">
            <a:blip r:embed="rId8">
              <a:alphaModFix/>
            </a:blip>
            <a:srcRect b="11325" l="13097" r="25755" t="13571"/>
            <a:stretch/>
          </p:blipFill>
          <p:spPr>
            <a:xfrm>
              <a:off x="108850" y="1749801"/>
              <a:ext cx="1536699" cy="1415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9"/>
            <p:cNvSpPr txBox="1"/>
            <p:nvPr/>
          </p:nvSpPr>
          <p:spPr>
            <a:xfrm>
              <a:off x="108850" y="1434125"/>
              <a:ext cx="145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Calibri"/>
                  <a:ea typeface="Calibri"/>
                  <a:cs typeface="Calibri"/>
                  <a:sym typeface="Calibri"/>
                </a:rPr>
                <a:t>Random Forest (Target Only)</a:t>
              </a:r>
              <a:endParaRPr b="1"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0" name="Google Shape;230;p29"/>
            <p:cNvGrpSpPr/>
            <p:nvPr/>
          </p:nvGrpSpPr>
          <p:grpSpPr>
            <a:xfrm>
              <a:off x="1744113" y="1434125"/>
              <a:ext cx="6558237" cy="1797211"/>
              <a:chOff x="1744113" y="1434125"/>
              <a:chExt cx="6558237" cy="1797211"/>
            </a:xfrm>
          </p:grpSpPr>
          <p:pic>
            <p:nvPicPr>
              <p:cNvPr id="231" name="Google Shape;231;p29"/>
              <p:cNvPicPr preferRelativeResize="0"/>
              <p:nvPr/>
            </p:nvPicPr>
            <p:blipFill rotWithShape="1">
              <a:blip r:embed="rId9">
                <a:alphaModFix/>
              </a:blip>
              <a:srcRect b="11925" l="13256" r="26265" t="12976"/>
              <a:stretch/>
            </p:blipFill>
            <p:spPr>
              <a:xfrm>
                <a:off x="1744125" y="1741937"/>
                <a:ext cx="1536699" cy="14311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p29"/>
              <p:cNvPicPr preferRelativeResize="0"/>
              <p:nvPr/>
            </p:nvPicPr>
            <p:blipFill rotWithShape="1">
              <a:blip r:embed="rId10">
                <a:alphaModFix/>
              </a:blip>
              <a:srcRect b="12927" l="12761" r="26001" t="12905"/>
              <a:stretch/>
            </p:blipFill>
            <p:spPr>
              <a:xfrm>
                <a:off x="3379400" y="1741937"/>
                <a:ext cx="1575533" cy="1431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29"/>
              <p:cNvPicPr preferRelativeResize="0"/>
              <p:nvPr/>
            </p:nvPicPr>
            <p:blipFill rotWithShape="1">
              <a:blip r:embed="rId11">
                <a:alphaModFix/>
              </a:blip>
              <a:srcRect b="10957" l="13170" r="25969" t="12735"/>
              <a:stretch/>
            </p:blipFill>
            <p:spPr>
              <a:xfrm>
                <a:off x="5053500" y="1749800"/>
                <a:ext cx="1575525" cy="14815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9"/>
              <p:cNvPicPr preferRelativeResize="0"/>
              <p:nvPr/>
            </p:nvPicPr>
            <p:blipFill rotWithShape="1">
              <a:blip r:embed="rId12">
                <a:alphaModFix/>
              </a:blip>
              <a:srcRect b="12149" l="13710" r="26934" t="13495"/>
              <a:stretch/>
            </p:blipFill>
            <p:spPr>
              <a:xfrm>
                <a:off x="6727600" y="1787600"/>
                <a:ext cx="1536699" cy="1443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5" name="Google Shape;235;p29"/>
              <p:cNvSpPr txBox="1"/>
              <p:nvPr/>
            </p:nvSpPr>
            <p:spPr>
              <a:xfrm>
                <a:off x="1744113" y="1434125"/>
                <a:ext cx="1292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9"/>
              <p:cNvSpPr txBox="1"/>
              <p:nvPr/>
            </p:nvSpPr>
            <p:spPr>
              <a:xfrm>
                <a:off x="3345188" y="1434125"/>
                <a:ext cx="1484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SWA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9"/>
              <p:cNvSpPr txBox="1"/>
              <p:nvPr/>
            </p:nvSpPr>
            <p:spPr>
              <a:xfrm>
                <a:off x="4997163" y="1434125"/>
                <a:ext cx="153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LCF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9"/>
              <p:cNvSpPr txBox="1"/>
              <p:nvPr/>
            </p:nvSpPr>
            <p:spPr>
              <a:xfrm>
                <a:off x="6613050" y="1434125"/>
                <a:ext cx="168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Calibri"/>
                    <a:ea typeface="Calibri"/>
                    <a:cs typeface="Calibri"/>
                    <a:sym typeface="Calibri"/>
                  </a:rPr>
                  <a:t>NNW w/ LCF-coord Transfer</a:t>
                </a:r>
                <a:endParaRPr b="1" sz="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9"/>
            <p:cNvSpPr txBox="1"/>
            <p:nvPr/>
          </p:nvSpPr>
          <p:spPr>
            <a:xfrm>
              <a:off x="2687450" y="3281750"/>
              <a:ext cx="3221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Summer Mean Prediction (East Source)</a:t>
              </a:r>
              <a:endParaRPr b="1" sz="1100"/>
            </a:p>
          </p:txBody>
        </p:sp>
      </p:grpSp>
      <p:pic>
        <p:nvPicPr>
          <p:cNvPr id="240" name="Google Shape;240;p29"/>
          <p:cNvPicPr preferRelativeResize="0"/>
          <p:nvPr/>
        </p:nvPicPr>
        <p:blipFill rotWithShape="1">
          <a:blip r:embed="rId6">
            <a:alphaModFix/>
          </a:blip>
          <a:srcRect b="6765" l="75653" r="12687" t="9608"/>
          <a:stretch/>
        </p:blipFill>
        <p:spPr>
          <a:xfrm>
            <a:off x="8531525" y="1462300"/>
            <a:ext cx="348626" cy="18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12470" l="11195" r="25553" t="11628"/>
          <a:stretch/>
        </p:blipFill>
        <p:spPr>
          <a:xfrm>
            <a:off x="2024650" y="707330"/>
            <a:ext cx="1569050" cy="141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4">
            <a:alphaModFix/>
          </a:blip>
          <a:srcRect b="12226" l="13818" r="26490" t="13269"/>
          <a:stretch/>
        </p:blipFill>
        <p:spPr>
          <a:xfrm>
            <a:off x="3816450" y="718763"/>
            <a:ext cx="1484101" cy="13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5">
            <a:alphaModFix/>
          </a:blip>
          <a:srcRect b="12394" l="10473" r="26009" t="12626"/>
          <a:stretch/>
        </p:blipFill>
        <p:spPr>
          <a:xfrm>
            <a:off x="5381638" y="723793"/>
            <a:ext cx="1536699" cy="136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6">
            <a:alphaModFix/>
          </a:blip>
          <a:srcRect b="10956" l="13821" r="26601" t="13945"/>
          <a:stretch/>
        </p:blipFill>
        <p:spPr>
          <a:xfrm>
            <a:off x="7058250" y="728800"/>
            <a:ext cx="1428613" cy="135059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2428125" y="270375"/>
            <a:ext cx="339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Annual Mean Prediction</a:t>
            </a:r>
            <a:endParaRPr b="1" sz="1100"/>
          </a:p>
        </p:txBody>
      </p:sp>
      <p:sp>
        <p:nvSpPr>
          <p:cNvPr id="250" name="Google Shape;250;p30"/>
          <p:cNvSpPr txBox="1"/>
          <p:nvPr/>
        </p:nvSpPr>
        <p:spPr>
          <a:xfrm>
            <a:off x="383625" y="2202425"/>
            <a:ext cx="145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Random Forest (Target Only)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7">
            <a:alphaModFix/>
          </a:blip>
          <a:srcRect b="11925" l="13256" r="26265" t="12976"/>
          <a:stretch/>
        </p:blipFill>
        <p:spPr>
          <a:xfrm>
            <a:off x="2081325" y="2503950"/>
            <a:ext cx="1536699" cy="143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8">
            <a:alphaModFix/>
          </a:blip>
          <a:srcRect b="12927" l="12761" r="26001" t="12905"/>
          <a:stretch/>
        </p:blipFill>
        <p:spPr>
          <a:xfrm>
            <a:off x="3780587" y="2523660"/>
            <a:ext cx="1532101" cy="139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 rotWithShape="1">
          <a:blip r:embed="rId9">
            <a:alphaModFix/>
          </a:blip>
          <a:srcRect b="10957" l="13170" r="25969" t="12735"/>
          <a:stretch/>
        </p:blipFill>
        <p:spPr>
          <a:xfrm>
            <a:off x="5475250" y="2521758"/>
            <a:ext cx="1484101" cy="139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 rotWithShape="1">
          <a:blip r:embed="rId10">
            <a:alphaModFix/>
          </a:blip>
          <a:srcRect b="12149" l="13710" r="26934" t="13495"/>
          <a:stretch/>
        </p:blipFill>
        <p:spPr>
          <a:xfrm>
            <a:off x="7109475" y="2548437"/>
            <a:ext cx="1428626" cy="134218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2122488" y="2202425"/>
            <a:ext cx="12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3747150" y="220242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w/ SWA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303588" y="2202425"/>
            <a:ext cx="15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w/ LCF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6908050" y="2202425"/>
            <a:ext cx="168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w/ LCF-coord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2513637" y="3983550"/>
            <a:ext cx="32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Summer Mean Prediction </a:t>
            </a:r>
            <a:endParaRPr b="1" sz="1100"/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6">
            <a:alphaModFix/>
          </a:blip>
          <a:srcRect b="6765" l="75653" r="12687" t="9608"/>
          <a:stretch/>
        </p:blipFill>
        <p:spPr>
          <a:xfrm>
            <a:off x="8531525" y="1318650"/>
            <a:ext cx="348626" cy="18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11">
            <a:alphaModFix/>
          </a:blip>
          <a:srcRect b="13203" l="13820" r="26040" t="12744"/>
          <a:stretch/>
        </p:blipFill>
        <p:spPr>
          <a:xfrm>
            <a:off x="262149" y="694525"/>
            <a:ext cx="1536701" cy="1419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 rotWithShape="1">
          <a:blip r:embed="rId12">
            <a:alphaModFix/>
          </a:blip>
          <a:srcRect b="11550" l="13147" r="26378" t="13345"/>
          <a:stretch/>
        </p:blipFill>
        <p:spPr>
          <a:xfrm>
            <a:off x="264450" y="2506075"/>
            <a:ext cx="1532101" cy="1426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0"/>
          <p:cNvCxnSpPr/>
          <p:nvPr/>
        </p:nvCxnSpPr>
        <p:spPr>
          <a:xfrm>
            <a:off x="1949325" y="991775"/>
            <a:ext cx="20400" cy="25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0"/>
          <p:cNvCxnSpPr/>
          <p:nvPr/>
        </p:nvCxnSpPr>
        <p:spPr>
          <a:xfrm>
            <a:off x="3729625" y="991775"/>
            <a:ext cx="20400" cy="25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0"/>
          <p:cNvCxnSpPr/>
          <p:nvPr/>
        </p:nvCxnSpPr>
        <p:spPr>
          <a:xfrm>
            <a:off x="5353550" y="991775"/>
            <a:ext cx="20400" cy="25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0"/>
          <p:cNvCxnSpPr/>
          <p:nvPr/>
        </p:nvCxnSpPr>
        <p:spPr>
          <a:xfrm>
            <a:off x="6993188" y="991775"/>
            <a:ext cx="20400" cy="25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12470" l="11195" r="25553" t="11628"/>
          <a:stretch/>
        </p:blipFill>
        <p:spPr>
          <a:xfrm>
            <a:off x="2024650" y="707330"/>
            <a:ext cx="1569050" cy="141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4">
            <a:alphaModFix/>
          </a:blip>
          <a:srcRect b="12226" l="13818" r="26490" t="13269"/>
          <a:stretch/>
        </p:blipFill>
        <p:spPr>
          <a:xfrm>
            <a:off x="3816450" y="718763"/>
            <a:ext cx="1484101" cy="13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5">
            <a:alphaModFix/>
          </a:blip>
          <a:srcRect b="12394" l="10473" r="26009" t="12626"/>
          <a:stretch/>
        </p:blipFill>
        <p:spPr>
          <a:xfrm>
            <a:off x="5381638" y="723793"/>
            <a:ext cx="1536699" cy="136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6">
            <a:alphaModFix/>
          </a:blip>
          <a:srcRect b="10956" l="13821" r="26601" t="13945"/>
          <a:stretch/>
        </p:blipFill>
        <p:spPr>
          <a:xfrm>
            <a:off x="7058250" y="728800"/>
            <a:ext cx="1428613" cy="135059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/>
          <p:nvPr/>
        </p:nvSpPr>
        <p:spPr>
          <a:xfrm>
            <a:off x="2428125" y="354025"/>
            <a:ext cx="339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Annual Mean Prediction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193575" y="2156225"/>
            <a:ext cx="164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Random Forest (Target Only)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7">
            <a:alphaModFix/>
          </a:blip>
          <a:srcRect b="11925" l="13256" r="26265" t="12976"/>
          <a:stretch/>
        </p:blipFill>
        <p:spPr>
          <a:xfrm>
            <a:off x="2081325" y="2503950"/>
            <a:ext cx="1536699" cy="143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 rotWithShape="1">
          <a:blip r:embed="rId8">
            <a:alphaModFix/>
          </a:blip>
          <a:srcRect b="12927" l="12761" r="26001" t="12905"/>
          <a:stretch/>
        </p:blipFill>
        <p:spPr>
          <a:xfrm>
            <a:off x="3780587" y="2523660"/>
            <a:ext cx="1532101" cy="139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9">
            <a:alphaModFix/>
          </a:blip>
          <a:srcRect b="10957" l="13170" r="25969" t="12735"/>
          <a:stretch/>
        </p:blipFill>
        <p:spPr>
          <a:xfrm>
            <a:off x="5475250" y="2521758"/>
            <a:ext cx="1484101" cy="139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10">
            <a:alphaModFix/>
          </a:blip>
          <a:srcRect b="12149" l="13710" r="26934" t="13495"/>
          <a:stretch/>
        </p:blipFill>
        <p:spPr>
          <a:xfrm>
            <a:off x="7109475" y="2548437"/>
            <a:ext cx="1428626" cy="134218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/>
        </p:nvSpPr>
        <p:spPr>
          <a:xfrm>
            <a:off x="2136638" y="2150163"/>
            <a:ext cx="129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NNW 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3739413" y="2154288"/>
            <a:ext cx="148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NNW w/ SWA 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5342300" y="2141525"/>
            <a:ext cx="153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NNW w/ LCF-whole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6927912" y="2141525"/>
            <a:ext cx="168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NNW w/ LCF-coord 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2562012" y="3923675"/>
            <a:ext cx="32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Summer Mean Prediction 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 rotWithShape="1">
          <a:blip r:embed="rId6">
            <a:alphaModFix/>
          </a:blip>
          <a:srcRect b="6765" l="75653" r="12687" t="9608"/>
          <a:stretch/>
        </p:blipFill>
        <p:spPr>
          <a:xfrm>
            <a:off x="8531525" y="1318650"/>
            <a:ext cx="393550" cy="18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 rotWithShape="1">
          <a:blip r:embed="rId11">
            <a:alphaModFix/>
          </a:blip>
          <a:srcRect b="13203" l="13820" r="26040" t="12744"/>
          <a:stretch/>
        </p:blipFill>
        <p:spPr>
          <a:xfrm>
            <a:off x="262149" y="694525"/>
            <a:ext cx="1536701" cy="1419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 rotWithShape="1">
          <a:blip r:embed="rId12">
            <a:alphaModFix/>
          </a:blip>
          <a:srcRect b="11550" l="13147" r="26378" t="13345"/>
          <a:stretch/>
        </p:blipFill>
        <p:spPr>
          <a:xfrm>
            <a:off x="264450" y="2506075"/>
            <a:ext cx="1532101" cy="1426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1"/>
          <p:cNvCxnSpPr/>
          <p:nvPr/>
        </p:nvCxnSpPr>
        <p:spPr>
          <a:xfrm>
            <a:off x="1949325" y="991775"/>
            <a:ext cx="20400" cy="25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1"/>
          <p:cNvCxnSpPr/>
          <p:nvPr/>
        </p:nvCxnSpPr>
        <p:spPr>
          <a:xfrm>
            <a:off x="3729625" y="991775"/>
            <a:ext cx="20400" cy="25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/>
          <p:nvPr/>
        </p:nvCxnSpPr>
        <p:spPr>
          <a:xfrm>
            <a:off x="5353550" y="991775"/>
            <a:ext cx="20400" cy="25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1"/>
          <p:cNvCxnSpPr/>
          <p:nvPr/>
        </p:nvCxnSpPr>
        <p:spPr>
          <a:xfrm>
            <a:off x="6993188" y="991775"/>
            <a:ext cx="20400" cy="25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3" name="Google Shape;293;p31"/>
          <p:cNvSpPr/>
          <p:nvPr/>
        </p:nvSpPr>
        <p:spPr>
          <a:xfrm>
            <a:off x="622200" y="1078475"/>
            <a:ext cx="214200" cy="58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739700" y="1728325"/>
            <a:ext cx="348600" cy="25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7639200" y="981700"/>
            <a:ext cx="746700" cy="63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2046700" y="2646925"/>
            <a:ext cx="37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(a)</a:t>
            </a:r>
            <a:endParaRPr sz="900"/>
          </a:p>
        </p:txBody>
      </p:sp>
      <p:sp>
        <p:nvSpPr>
          <p:cNvPr id="65" name="Google Shape;65;p14"/>
          <p:cNvSpPr txBox="1"/>
          <p:nvPr/>
        </p:nvSpPr>
        <p:spPr>
          <a:xfrm>
            <a:off x="1974850" y="4675800"/>
            <a:ext cx="51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(b)</a:t>
            </a:r>
            <a:endParaRPr sz="9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88" y="151252"/>
            <a:ext cx="2738225" cy="253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75" y="2970025"/>
            <a:ext cx="3539474" cy="17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b="12379" l="13210" r="24854" t="12820"/>
          <a:stretch/>
        </p:blipFill>
        <p:spPr>
          <a:xfrm>
            <a:off x="389875" y="1367950"/>
            <a:ext cx="1668901" cy="1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4">
            <a:alphaModFix/>
          </a:blip>
          <a:srcRect b="11181" l="12525" r="27109" t="13266"/>
          <a:stretch/>
        </p:blipFill>
        <p:spPr>
          <a:xfrm>
            <a:off x="2161900" y="1367950"/>
            <a:ext cx="1668901" cy="156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 rotWithShape="1">
          <a:blip r:embed="rId5">
            <a:alphaModFix/>
          </a:blip>
          <a:srcRect b="11188" l="13059" r="26168" t="13972"/>
          <a:stretch/>
        </p:blipFill>
        <p:spPr>
          <a:xfrm>
            <a:off x="4008075" y="1367950"/>
            <a:ext cx="1696141" cy="15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6">
            <a:alphaModFix/>
          </a:blip>
          <a:srcRect b="10566" l="12694" r="26388" t="13196"/>
          <a:stretch/>
        </p:blipFill>
        <p:spPr>
          <a:xfrm>
            <a:off x="5785750" y="1367961"/>
            <a:ext cx="1696150" cy="159207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/>
        </p:nvSpPr>
        <p:spPr>
          <a:xfrm>
            <a:off x="389863" y="996375"/>
            <a:ext cx="12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2161888" y="99637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w/ SWA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008063" y="996375"/>
            <a:ext cx="15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w/ LCF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5789175" y="996375"/>
            <a:ext cx="168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w/ LCF-coord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 rotWithShape="1">
          <a:blip r:embed="rId7">
            <a:alphaModFix/>
          </a:blip>
          <a:srcRect b="6765" l="75653" r="12687" t="9608"/>
          <a:stretch/>
        </p:blipFill>
        <p:spPr>
          <a:xfrm>
            <a:off x="7826900" y="1368000"/>
            <a:ext cx="280974" cy="15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/>
        </p:nvSpPr>
        <p:spPr>
          <a:xfrm>
            <a:off x="2681163" y="2998275"/>
            <a:ext cx="285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Annual Mean Prediction (Whole Source)</a:t>
            </a:r>
            <a:endParaRPr b="1"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3"/>
          <p:cNvPicPr preferRelativeResize="0"/>
          <p:nvPr/>
        </p:nvPicPr>
        <p:blipFill rotWithShape="1">
          <a:blip r:embed="rId3">
            <a:alphaModFix/>
          </a:blip>
          <a:srcRect b="12077" l="12868" r="26656" t="12672"/>
          <a:stretch/>
        </p:blipFill>
        <p:spPr>
          <a:xfrm>
            <a:off x="287250" y="1210625"/>
            <a:ext cx="1788350" cy="16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 rotWithShape="1">
          <a:blip r:embed="rId4">
            <a:alphaModFix/>
          </a:blip>
          <a:srcRect b="11032" l="13269" r="27039" t="14022"/>
          <a:stretch/>
        </p:blipFill>
        <p:spPr>
          <a:xfrm>
            <a:off x="2222950" y="1203000"/>
            <a:ext cx="1788350" cy="168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 rotWithShape="1">
          <a:blip r:embed="rId5">
            <a:alphaModFix/>
          </a:blip>
          <a:srcRect b="11462" l="12642" r="26015" t="12980"/>
          <a:stretch/>
        </p:blipFill>
        <p:spPr>
          <a:xfrm>
            <a:off x="4226975" y="1169200"/>
            <a:ext cx="1896278" cy="17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 rotWithShape="1">
          <a:blip r:embed="rId6">
            <a:alphaModFix/>
          </a:blip>
          <a:srcRect b="11783" l="9692" r="24461" t="11996"/>
          <a:stretch/>
        </p:blipFill>
        <p:spPr>
          <a:xfrm>
            <a:off x="6196800" y="1169200"/>
            <a:ext cx="2017707" cy="17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 rotWithShape="1">
          <a:blip r:embed="rId7">
            <a:alphaModFix/>
          </a:blip>
          <a:srcRect b="6765" l="75653" r="12687" t="9608"/>
          <a:stretch/>
        </p:blipFill>
        <p:spPr>
          <a:xfrm>
            <a:off x="8288050" y="1334500"/>
            <a:ext cx="280974" cy="15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/>
          <p:nvPr/>
        </p:nvSpPr>
        <p:spPr>
          <a:xfrm>
            <a:off x="389863" y="861400"/>
            <a:ext cx="12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2298663" y="861400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w/ SWA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4322688" y="861400"/>
            <a:ext cx="15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w/ LCF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6394725" y="861400"/>
            <a:ext cx="168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NNW w/ LCF-coord Transfer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2911813" y="2920950"/>
            <a:ext cx="285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Summer Mean Prediction (Whole Source)</a:t>
            </a:r>
            <a:endParaRPr b="1"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628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50" y="905950"/>
            <a:ext cx="4040324" cy="26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800" y="875450"/>
            <a:ext cx="4074193" cy="267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275" y="663800"/>
            <a:ext cx="1454250" cy="9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00" y="933625"/>
            <a:ext cx="3907025" cy="25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625" y="850325"/>
            <a:ext cx="4015500" cy="26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900" y="850325"/>
            <a:ext cx="1315640" cy="7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00" y="802250"/>
            <a:ext cx="3611576" cy="23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300" y="791538"/>
            <a:ext cx="3611573" cy="23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450" y="757600"/>
            <a:ext cx="1127800" cy="6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/>
          </a:blip>
          <a:srcRect b="0" l="0" r="0" t="1497"/>
          <a:stretch/>
        </p:blipFill>
        <p:spPr>
          <a:xfrm>
            <a:off x="104025" y="1624625"/>
            <a:ext cx="2104399" cy="131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 rotWithShape="1">
          <a:blip r:embed="rId4">
            <a:alphaModFix/>
          </a:blip>
          <a:srcRect b="0" l="0" r="0" t="1380"/>
          <a:stretch/>
        </p:blipFill>
        <p:spPr>
          <a:xfrm>
            <a:off x="2243075" y="1583776"/>
            <a:ext cx="2081579" cy="135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 rotWithShape="1">
          <a:blip r:embed="rId5">
            <a:alphaModFix/>
          </a:blip>
          <a:srcRect b="0" l="0" r="0" t="1854"/>
          <a:stretch/>
        </p:blipFill>
        <p:spPr>
          <a:xfrm>
            <a:off x="4359300" y="1557788"/>
            <a:ext cx="2185975" cy="14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 rotWithShape="1">
          <a:blip r:embed="rId6">
            <a:alphaModFix/>
          </a:blip>
          <a:srcRect b="0" l="0" r="0" t="2095"/>
          <a:stretch/>
        </p:blipFill>
        <p:spPr>
          <a:xfrm>
            <a:off x="6579925" y="1544350"/>
            <a:ext cx="2185976" cy="143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0075" y="1544350"/>
            <a:ext cx="867400" cy="5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/>
        </p:nvSpPr>
        <p:spPr>
          <a:xfrm>
            <a:off x="1825100" y="2978575"/>
            <a:ext cx="94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(a) 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Eastern US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6367425" y="2978575"/>
            <a:ext cx="94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(b) Whole US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2046700" y="2646925"/>
            <a:ext cx="37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(a)</a:t>
            </a:r>
            <a:endParaRPr sz="900"/>
          </a:p>
        </p:txBody>
      </p:sp>
      <p:sp>
        <p:nvSpPr>
          <p:cNvPr id="73" name="Google Shape;73;p15"/>
          <p:cNvSpPr txBox="1"/>
          <p:nvPr/>
        </p:nvSpPr>
        <p:spPr>
          <a:xfrm>
            <a:off x="1974850" y="4675800"/>
            <a:ext cx="51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(b)</a:t>
            </a:r>
            <a:endParaRPr sz="9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29" y="199624"/>
            <a:ext cx="3601800" cy="33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925" y="199625"/>
            <a:ext cx="3117899" cy="1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975" y="2017075"/>
            <a:ext cx="3818301" cy="11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977200" y="649850"/>
            <a:ext cx="37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(a)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074650" y="1699250"/>
            <a:ext cx="37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(b)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074650" y="3130625"/>
            <a:ext cx="37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(c)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7512425" y="4544450"/>
            <a:ext cx="51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(b)</a:t>
            </a:r>
            <a:endParaRPr sz="9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12" y="8470"/>
            <a:ext cx="2557073" cy="236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00" y="2602863"/>
            <a:ext cx="2393112" cy="11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34" y="4018250"/>
            <a:ext cx="2923065" cy="9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452838" y="2336675"/>
            <a:ext cx="31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(a)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074650" y="3130625"/>
            <a:ext cx="37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(c)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452838" y="3710450"/>
            <a:ext cx="31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(b)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1452838" y="4835700"/>
            <a:ext cx="31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(c)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75" y="176250"/>
            <a:ext cx="2121651" cy="19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1638650" y="2170700"/>
            <a:ext cx="105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Complete dataset</a:t>
            </a:r>
            <a:endParaRPr sz="8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219" y="176250"/>
            <a:ext cx="2020738" cy="19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598525" y="2170700"/>
            <a:ext cx="128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 dataset</a:t>
            </a:r>
            <a:endParaRPr sz="8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463" y="2534575"/>
            <a:ext cx="1950775" cy="185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3187" y="2492562"/>
            <a:ext cx="1950775" cy="19398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724100" y="4509725"/>
            <a:ext cx="105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Target </a:t>
            </a:r>
            <a:r>
              <a:rPr lang="en" sz="800"/>
              <a:t>dataset</a:t>
            </a:r>
            <a:endParaRPr sz="800"/>
          </a:p>
        </p:txBody>
      </p:sp>
      <p:sp>
        <p:nvSpPr>
          <p:cNvPr id="103" name="Google Shape;103;p17"/>
          <p:cNvSpPr txBox="1"/>
          <p:nvPr/>
        </p:nvSpPr>
        <p:spPr>
          <a:xfrm>
            <a:off x="3598525" y="4509725"/>
            <a:ext cx="128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Test </a:t>
            </a:r>
            <a:r>
              <a:rPr lang="en" sz="800"/>
              <a:t>dataset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525" y="718438"/>
            <a:ext cx="3878901" cy="381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75565" cy="25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225" y="136663"/>
            <a:ext cx="3920212" cy="25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8275" y="2747850"/>
            <a:ext cx="5797201" cy="2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50" y="260700"/>
            <a:ext cx="3861474" cy="260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375" y="260700"/>
            <a:ext cx="3976113" cy="26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251" y="2937202"/>
            <a:ext cx="7137224" cy="3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100" y="118575"/>
            <a:ext cx="3139726" cy="209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794" y="2248176"/>
            <a:ext cx="3168343" cy="209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2750" y="4377776"/>
            <a:ext cx="3536525" cy="3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6450" y="152400"/>
            <a:ext cx="2980327" cy="19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7388" y="2277225"/>
            <a:ext cx="3078449" cy="203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3255" y="4403513"/>
            <a:ext cx="3408072" cy="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